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028AC1-5A71-42B1-8521-9D6714553066}" v="2" dt="2022-04-12T21:24:35.0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0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rjana crnkovic" userId="a8e48bed4a6f5a31" providerId="LiveId" clId="{20028AC1-5A71-42B1-8521-9D6714553066}"/>
    <pc:docChg chg="addSld modSld sldOrd">
      <pc:chgData name="mirjana crnkovic" userId="a8e48bed4a6f5a31" providerId="LiveId" clId="{20028AC1-5A71-42B1-8521-9D6714553066}" dt="2022-04-12T21:26:30.103" v="79"/>
      <pc:docMkLst>
        <pc:docMk/>
      </pc:docMkLst>
      <pc:sldChg chg="addSp modSp new mod ord">
        <pc:chgData name="mirjana crnkovic" userId="a8e48bed4a6f5a31" providerId="LiveId" clId="{20028AC1-5A71-42B1-8521-9D6714553066}" dt="2022-04-12T21:26:30.103" v="79"/>
        <pc:sldMkLst>
          <pc:docMk/>
          <pc:sldMk cId="3342209060" sldId="261"/>
        </pc:sldMkLst>
        <pc:spChg chg="add mod">
          <ac:chgData name="mirjana crnkovic" userId="a8e48bed4a6f5a31" providerId="LiveId" clId="{20028AC1-5A71-42B1-8521-9D6714553066}" dt="2022-04-12T21:20:48.054" v="18" actId="20577"/>
          <ac:spMkLst>
            <pc:docMk/>
            <pc:sldMk cId="3342209060" sldId="261"/>
            <ac:spMk id="2" creationId="{CFAB910A-1CD1-432D-80E4-AC1984EE85FB}"/>
          </ac:spMkLst>
        </pc:spChg>
        <pc:spChg chg="add mod">
          <ac:chgData name="mirjana crnkovic" userId="a8e48bed4a6f5a31" providerId="LiveId" clId="{20028AC1-5A71-42B1-8521-9D6714553066}" dt="2022-04-12T21:26:30.103" v="79"/>
          <ac:spMkLst>
            <pc:docMk/>
            <pc:sldMk cId="3342209060" sldId="261"/>
            <ac:spMk id="4" creationId="{7722E982-3ADD-4B26-A824-3C6D16DAF6D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C93A6-9D1E-4239-AED7-EFAC2E1BB08A}" type="datetimeFigureOut">
              <a:rPr lang="hr-HR" smtClean="0"/>
              <a:t>12.4.2022.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6D2A2-E927-4A77-AAEC-00FA48FF063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13929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C93A6-9D1E-4239-AED7-EFAC2E1BB08A}" type="datetimeFigureOut">
              <a:rPr lang="hr-HR" smtClean="0"/>
              <a:t>12.4.2022.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6D2A2-E927-4A77-AAEC-00FA48FF063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69991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C93A6-9D1E-4239-AED7-EFAC2E1BB08A}" type="datetimeFigureOut">
              <a:rPr lang="hr-HR" smtClean="0"/>
              <a:t>12.4.2022.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6D2A2-E927-4A77-AAEC-00FA48FF0632}" type="slidenum">
              <a:rPr lang="hr-HR" smtClean="0"/>
              <a:t>‹#›</a:t>
            </a:fld>
            <a:endParaRPr lang="hr-H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65613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C93A6-9D1E-4239-AED7-EFAC2E1BB08A}" type="datetimeFigureOut">
              <a:rPr lang="hr-HR" smtClean="0"/>
              <a:t>12.4.2022.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6D2A2-E927-4A77-AAEC-00FA48FF063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225471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C93A6-9D1E-4239-AED7-EFAC2E1BB08A}" type="datetimeFigureOut">
              <a:rPr lang="hr-HR" smtClean="0"/>
              <a:t>12.4.2022.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6D2A2-E927-4A77-AAEC-00FA48FF0632}" type="slidenum">
              <a:rPr lang="hr-HR" smtClean="0"/>
              <a:t>‹#›</a:t>
            </a:fld>
            <a:endParaRPr lang="hr-H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565849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C93A6-9D1E-4239-AED7-EFAC2E1BB08A}" type="datetimeFigureOut">
              <a:rPr lang="hr-HR" smtClean="0"/>
              <a:t>12.4.2022.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6D2A2-E927-4A77-AAEC-00FA48FF063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38737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C93A6-9D1E-4239-AED7-EFAC2E1BB08A}" type="datetimeFigureOut">
              <a:rPr lang="hr-HR" smtClean="0"/>
              <a:t>12.4.2022.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6D2A2-E927-4A77-AAEC-00FA48FF063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41655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C93A6-9D1E-4239-AED7-EFAC2E1BB08A}" type="datetimeFigureOut">
              <a:rPr lang="hr-HR" smtClean="0"/>
              <a:t>12.4.2022.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6D2A2-E927-4A77-AAEC-00FA48FF063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69460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C93A6-9D1E-4239-AED7-EFAC2E1BB08A}" type="datetimeFigureOut">
              <a:rPr lang="hr-HR" smtClean="0"/>
              <a:t>12.4.2022.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6D2A2-E927-4A77-AAEC-00FA48FF063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06048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C93A6-9D1E-4239-AED7-EFAC2E1BB08A}" type="datetimeFigureOut">
              <a:rPr lang="hr-HR" smtClean="0"/>
              <a:t>12.4.2022.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6D2A2-E927-4A77-AAEC-00FA48FF063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14928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C93A6-9D1E-4239-AED7-EFAC2E1BB08A}" type="datetimeFigureOut">
              <a:rPr lang="hr-HR" smtClean="0"/>
              <a:t>12.4.2022.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6D2A2-E927-4A77-AAEC-00FA48FF063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339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C93A6-9D1E-4239-AED7-EFAC2E1BB08A}" type="datetimeFigureOut">
              <a:rPr lang="hr-HR" smtClean="0"/>
              <a:t>12.4.2022.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6D2A2-E927-4A77-AAEC-00FA48FF063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64409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C93A6-9D1E-4239-AED7-EFAC2E1BB08A}" type="datetimeFigureOut">
              <a:rPr lang="hr-HR" smtClean="0"/>
              <a:t>12.4.2022.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6D2A2-E927-4A77-AAEC-00FA48FF063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87654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C93A6-9D1E-4239-AED7-EFAC2E1BB08A}" type="datetimeFigureOut">
              <a:rPr lang="hr-HR" smtClean="0"/>
              <a:t>12.4.2022.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6D2A2-E927-4A77-AAEC-00FA48FF063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74214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C93A6-9D1E-4239-AED7-EFAC2E1BB08A}" type="datetimeFigureOut">
              <a:rPr lang="hr-HR" smtClean="0"/>
              <a:t>12.4.2022.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6D2A2-E927-4A77-AAEC-00FA48FF063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78327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C93A6-9D1E-4239-AED7-EFAC2E1BB08A}" type="datetimeFigureOut">
              <a:rPr lang="hr-HR" smtClean="0"/>
              <a:t>12.4.2022.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6D2A2-E927-4A77-AAEC-00FA48FF063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07854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C93A6-9D1E-4239-AED7-EFAC2E1BB08A}" type="datetimeFigureOut">
              <a:rPr lang="hr-HR" smtClean="0"/>
              <a:t>12.4.2022.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206D2A2-E927-4A77-AAEC-00FA48FF063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71443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las.hr/proizvodi-i-usluge/bitumenske-emulzije.html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6800" y="622300"/>
            <a:ext cx="8534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Obrazovno područje: Graditeljstvo i geodezija</a:t>
            </a:r>
          </a:p>
          <a:p>
            <a:r>
              <a:rPr lang="hr-HR" dirty="0"/>
              <a:t>Zanimanje: Rukovatelj samohodnim građevinskim strojevima</a:t>
            </a:r>
          </a:p>
          <a:p>
            <a:r>
              <a:rPr lang="hr-HR" dirty="0"/>
              <a:t>Nastavni predmet: Izvođenje građevinskih radova strojevima</a:t>
            </a:r>
          </a:p>
          <a:p>
            <a:r>
              <a:rPr lang="hr-HR" dirty="0"/>
              <a:t>Razred: 2.</a:t>
            </a:r>
          </a:p>
          <a:p>
            <a:r>
              <a:rPr lang="hr-HR" dirty="0"/>
              <a:t>Nastavnik: Mirjana Crnković</a:t>
            </a:r>
          </a:p>
          <a:p>
            <a:r>
              <a:rPr lang="hr-HR" dirty="0"/>
              <a:t>Škola: Mješovita industrijsko-obrtnička škola Karlovac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16300" y="2641600"/>
            <a:ext cx="678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b="1" dirty="0"/>
              <a:t>VEZIVNA SREDSTVA</a:t>
            </a:r>
          </a:p>
        </p:txBody>
      </p:sp>
      <p:pic>
        <p:nvPicPr>
          <p:cNvPr id="6" name="Picture 5" descr="Grumen rafiniranog bitumena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600" y="3749674"/>
            <a:ext cx="3302000" cy="2473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Slikovni rezultat za cement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8700" y="3749674"/>
            <a:ext cx="3816667" cy="216852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06223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5300" y="464741"/>
            <a:ext cx="114046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u="sng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Bitumen</a:t>
            </a:r>
            <a:endParaRPr lang="hr-HR" sz="2800" b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2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 jedan od najstarijih poznatih građevnih materijala, te u mješavini s agregatom stvara vruću asfaltnu mješavinu </a:t>
            </a:r>
          </a:p>
          <a:p>
            <a:r>
              <a:rPr lang="hr-HR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</a:p>
          <a:p>
            <a:r>
              <a:rPr lang="hr-HR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Bitumen je </a:t>
            </a:r>
            <a:r>
              <a:rPr lang="en-GB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vezivni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materijal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tamnosmeđe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do </a:t>
            </a:r>
            <a:r>
              <a:rPr lang="en-GB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crne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hr-HR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boje </a:t>
            </a:r>
            <a:r>
              <a:rPr lang="en-GB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koji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se </a:t>
            </a:r>
            <a:r>
              <a:rPr lang="en-GB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javlja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u </a:t>
            </a:r>
            <a:r>
              <a:rPr lang="en-GB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prirodnom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stanju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ili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se </a:t>
            </a:r>
            <a:r>
              <a:rPr lang="en-GB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dobiva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destiliranjem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nafte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hr-HR" sz="2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hr-HR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en-GB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Izvrsnom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prionjivošću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vodonepropusnošću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ovo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čvrsto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trajno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vezivo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iznimno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je </a:t>
            </a:r>
            <a:r>
              <a:rPr lang="en-GB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otporno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djelovanje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većine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kiselina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soli. </a:t>
            </a:r>
            <a:r>
              <a:rPr lang="en-GB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Najviše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se </a:t>
            </a:r>
            <a:r>
              <a:rPr lang="en-GB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upotrebljava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u </a:t>
            </a:r>
            <a:r>
              <a:rPr lang="en-GB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proizvodnji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vruće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asfaltne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mješavine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koja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se </a:t>
            </a:r>
            <a:r>
              <a:rPr lang="en-GB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koristi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u </a:t>
            </a:r>
            <a:r>
              <a:rPr lang="en-GB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prvom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redu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za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građenje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savitljivih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kolničkih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konstrukcija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hr-HR" sz="2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4259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84200" y="107940"/>
            <a:ext cx="100838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Bitumenske emulzije</a:t>
            </a:r>
            <a:endParaRPr lang="hr-HR" sz="2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Bitumenska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emulzija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je </a:t>
            </a:r>
            <a:r>
              <a:rPr lang="en-GB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mješavina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sastavljena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od </a:t>
            </a:r>
            <a:r>
              <a:rPr lang="en-GB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bitumena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vode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emulgirajućeg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sredstva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GB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Svrstava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se </a:t>
            </a:r>
            <a:r>
              <a:rPr lang="en-GB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među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tekuće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bitumene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jer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je </a:t>
            </a:r>
            <a:r>
              <a:rPr lang="en-GB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za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razliku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od </a:t>
            </a:r>
            <a:r>
              <a:rPr lang="en-GB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bitumena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pri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okolnoj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temperaturi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u </a:t>
            </a:r>
            <a:r>
              <a:rPr lang="en-GB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tekućem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stanju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GB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Koristi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se da bi </a:t>
            </a:r>
            <a:r>
              <a:rPr lang="en-GB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smanjila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viskoznost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bitumena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kako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bi se </a:t>
            </a:r>
            <a:r>
              <a:rPr lang="en-GB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mogao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upotrebljavati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pri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nižim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temperaturama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endParaRPr lang="hr-HR" sz="2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Kada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se </a:t>
            </a:r>
            <a:r>
              <a:rPr lang="en-GB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bitumenska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emulzija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pomiješa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 </a:t>
            </a:r>
            <a:r>
              <a:rPr lang="en-GB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agregatom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ona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se </a:t>
            </a:r>
            <a:r>
              <a:rPr lang="en-GB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razbija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en-GB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bitumen </a:t>
            </a:r>
            <a:r>
              <a:rPr lang="en-GB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vodu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</a:t>
            </a:r>
            <a:r>
              <a:rPr lang="en-GB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to </a:t>
            </a:r>
            <a:r>
              <a:rPr lang="en-GB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zato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što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kapljice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bitumena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reagiraju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 </a:t>
            </a:r>
            <a:r>
              <a:rPr lang="en-GB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površinom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agregata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 </a:t>
            </a:r>
            <a:r>
              <a:rPr lang="en-GB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njom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uspostavljaju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vezu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pri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čemu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istiskuju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vodu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koja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se </a:t>
            </a:r>
            <a:r>
              <a:rPr lang="en-GB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nalazi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između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bitumena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agregata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a time se </a:t>
            </a:r>
            <a:r>
              <a:rPr lang="en-GB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dobiva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kontinuirani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film </a:t>
            </a:r>
            <a:r>
              <a:rPr lang="en-GB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bitumena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agregatu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ili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kolniku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hr-HR" sz="2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2459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98500" y="544036"/>
            <a:ext cx="83439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Razrijeđeni bitumeni </a:t>
            </a:r>
            <a:endParaRPr lang="hr-HR" sz="2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Razrijeđeni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bitumeni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tekući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bitumeni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koji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se </a:t>
            </a:r>
            <a:r>
              <a:rPr lang="en-GB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dobivaju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tako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da se </a:t>
            </a:r>
            <a:r>
              <a:rPr lang="en-GB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bitumenima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dodaju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naftna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otapala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GB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Bitumenima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je </a:t>
            </a:r>
            <a:r>
              <a:rPr lang="en-GB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tako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smanjena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viskoznost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pa se </a:t>
            </a:r>
            <a:r>
              <a:rPr lang="en-GB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mogu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upotrebljavati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nižoj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temperaturi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ugradnje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hr-HR" sz="2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3" name="Picture 2" descr="Slikovni rezultat za bitumen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72" r="7728" b="19692"/>
          <a:stretch/>
        </p:blipFill>
        <p:spPr bwMode="auto">
          <a:xfrm>
            <a:off x="6278562" y="2908300"/>
            <a:ext cx="3919538" cy="34798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23784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969139"/>
            <a:ext cx="9550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kern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Cement</a:t>
            </a:r>
            <a:r>
              <a:rPr lang="hr-HR" sz="2800" kern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je vezivni materijal koji se proizvodi u tvornicama cementa </a:t>
            </a:r>
            <a:r>
              <a:rPr lang="hr-HR" sz="2800" kern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hr-HR" sz="2800" kern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cementarama, preradom (pečenjem na visokim temperaturama) kamena lapora uz dodatak odgovarajućih primjesa (vapna, zgure ili </a:t>
            </a:r>
            <a:r>
              <a:rPr lang="hr-HR" sz="2800" kern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tufa</a:t>
            </a:r>
            <a:r>
              <a:rPr lang="hr-HR" sz="2800" kern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…) i mljevenjem u fini prah. Cement  pomiješan s kamenim agregatom i vodom kemijski reagira u procesu koji se naziva </a:t>
            </a:r>
            <a:r>
              <a:rPr lang="hr-HR" sz="2800" b="1" kern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proces </a:t>
            </a:r>
            <a:r>
              <a:rPr lang="hr-HR" sz="2800" b="1" kern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hidratizacije</a:t>
            </a:r>
            <a:r>
              <a:rPr lang="hr-HR" sz="2800" b="1" kern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cementa</a:t>
            </a:r>
            <a:r>
              <a:rPr lang="hr-HR" sz="2800" kern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Rezultat </a:t>
            </a:r>
            <a:r>
              <a:rPr lang="hr-HR" sz="2800" kern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hidratizacije</a:t>
            </a:r>
            <a:r>
              <a:rPr lang="hr-HR" sz="2800" kern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je stvaranje kristala cementnog gela koji urastaju u pore i pukotine kamenog agregata, povezujući ga kompaktnu i čvrstu masu koju nazivamo betonom. 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2019718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>
            <a:extLst>
              <a:ext uri="{FF2B5EF4-FFF2-40B4-BE49-F238E27FC236}">
                <a16:creationId xmlns:a16="http://schemas.microsoft.com/office/drawing/2014/main" id="{CFAB910A-1CD1-432D-80E4-AC1984EE85FB}"/>
              </a:ext>
            </a:extLst>
          </p:cNvPr>
          <p:cNvSpPr txBox="1"/>
          <p:nvPr/>
        </p:nvSpPr>
        <p:spPr>
          <a:xfrm>
            <a:off x="844062" y="711200"/>
            <a:ext cx="75809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Literatura:</a:t>
            </a:r>
          </a:p>
          <a:p>
            <a:endParaRPr lang="hr-HR" dirty="0"/>
          </a:p>
          <a:p>
            <a:endParaRPr lang="hr-HR" dirty="0"/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id="{7722E982-3ADD-4B26-A824-3C6D16DAF6DB}"/>
              </a:ext>
            </a:extLst>
          </p:cNvPr>
          <p:cNvSpPr txBox="1"/>
          <p:nvPr/>
        </p:nvSpPr>
        <p:spPr>
          <a:xfrm>
            <a:off x="674077" y="1311364"/>
            <a:ext cx="8251092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dirty="0">
                <a:hlinkClick r:id="rId2"/>
              </a:rPr>
              <a:t>https://www.colas.hr/proizvodi-i-usluge/bitumenske-emulzije.html</a:t>
            </a:r>
            <a:endParaRPr lang="hr-HR" dirty="0"/>
          </a:p>
          <a:p>
            <a:endParaRPr lang="hr-HR" dirty="0"/>
          </a:p>
          <a:p>
            <a:r>
              <a:rPr lang="hr-HR" dirty="0"/>
              <a:t>Tehnički </a:t>
            </a:r>
            <a:r>
              <a:rPr lang="hr-HR" dirty="0" err="1"/>
              <a:t>uvijeti</a:t>
            </a:r>
            <a:r>
              <a:rPr lang="hr-HR" dirty="0"/>
              <a:t> za asfaltne kolnike, GRAĐEVINSKI FAKULTET SVEUČILIŠTA U ZAGREBU, Zagreb 2015.</a:t>
            </a:r>
          </a:p>
          <a:p>
            <a:endParaRPr lang="hr-HR" dirty="0"/>
          </a:p>
          <a:p>
            <a:r>
              <a:rPr lang="hr-HR" dirty="0"/>
              <a:t>file:///C:/Users/Korisnik/Downloads/zavrsni_rad-odrzivi_materijali_u_cestogradnji_kekez_marija.pdf</a:t>
            </a:r>
          </a:p>
        </p:txBody>
      </p:sp>
    </p:spTree>
    <p:extLst>
      <p:ext uri="{BB962C8B-B14F-4D97-AF65-F5344CB8AC3E}">
        <p14:creationId xmlns:p14="http://schemas.microsoft.com/office/powerpoint/2010/main" val="334220906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</TotalTime>
  <Words>393</Words>
  <Application>Microsoft Office PowerPoint</Application>
  <PresentationFormat>Široki zaslon</PresentationFormat>
  <Paragraphs>26</Paragraphs>
  <Slides>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Company>CtrlSoft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</dc:creator>
  <cp:lastModifiedBy>Mirjana Crnković</cp:lastModifiedBy>
  <cp:revision>3</cp:revision>
  <dcterms:created xsi:type="dcterms:W3CDTF">2020-03-14T12:28:27Z</dcterms:created>
  <dcterms:modified xsi:type="dcterms:W3CDTF">2022-04-12T21:26:37Z</dcterms:modified>
</cp:coreProperties>
</file>