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37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483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251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4783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87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457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1497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49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52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979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560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62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465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902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9485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025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E8F7-847E-4D84-BAAF-53FC4F7671E2}" type="datetimeFigureOut">
              <a:rPr lang="hr-HR" smtClean="0"/>
              <a:t>12.4.2022.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4808D1-29EB-4471-B821-39BDE5AAFB5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65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s-graditeljska-zg.skole.hr/upload/ss-graditeljska-zg/images/static3/2021/File/CESTE_2_RAZ.pdf" TargetMode="External"/><Relationship Id="rId2" Type="http://schemas.openxmlformats.org/officeDocument/2006/relationships/hyperlink" Target="https://www.prometna-zona.com/gornji-ustroj-ceste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radst.unist.hr/ustroj-fakulteta/katedre/prometnice/diplomski-sveucilisni-studij-gra%C4%91evinarstvo/gornji-ustroj-prometnic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2870200"/>
            <a:ext cx="896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/>
              <a:t>GORNJI USTROJ CESTE</a:t>
            </a:r>
          </a:p>
          <a:p>
            <a:r>
              <a:rPr lang="hr-HR" sz="3200" b="1" dirty="0"/>
              <a:t>GRADIVA ZA IZRADU GORNJEG USTROJA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223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Obrazovno područje: Graditeljstvo i geodezija</a:t>
            </a:r>
          </a:p>
          <a:p>
            <a:r>
              <a:rPr lang="hr-HR" dirty="0"/>
              <a:t>Zanimanje: Rukovatelj samohodnim građevinskim strojevima</a:t>
            </a:r>
          </a:p>
          <a:p>
            <a:r>
              <a:rPr lang="hr-HR" dirty="0"/>
              <a:t>Nastavni predmet: Izvođenje građevinskih radova strojevima</a:t>
            </a:r>
          </a:p>
          <a:p>
            <a:r>
              <a:rPr lang="hr-HR" dirty="0"/>
              <a:t>Razred: 2.</a:t>
            </a:r>
          </a:p>
          <a:p>
            <a:r>
              <a:rPr lang="hr-HR" dirty="0"/>
              <a:t>Nastavnik: Mirjana Crnković</a:t>
            </a:r>
          </a:p>
          <a:p>
            <a:r>
              <a:rPr lang="hr-HR" dirty="0"/>
              <a:t>Škola: Mješovita industrijsko-obrtnička škola Karlovac</a:t>
            </a:r>
          </a:p>
        </p:txBody>
      </p:sp>
    </p:spTree>
    <p:extLst>
      <p:ext uri="{BB962C8B-B14F-4D97-AF65-F5344CB8AC3E}">
        <p14:creationId xmlns:p14="http://schemas.microsoft.com/office/powerpoint/2010/main" val="270965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681" y="175668"/>
            <a:ext cx="9947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Šljunak</a:t>
            </a:r>
            <a:r>
              <a:rPr lang="hr-HR" sz="32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je prirodni proizvod erozije </a:t>
            </a:r>
          </a:p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Ležišta šljunka u kojima se on eksploatira nazivaju se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šljunčare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Pijesak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 je prirodni kameni agregat još sitnijeg zrna, a nastaje daljnjim trošenjem šljunka u vodotocima. </a:t>
            </a:r>
          </a:p>
          <a:p>
            <a:endParaRPr lang="hr-HR" sz="3200" dirty="0"/>
          </a:p>
        </p:txBody>
      </p:sp>
      <p:sp>
        <p:nvSpPr>
          <p:cNvPr id="3" name="AutoShape 2" descr="data:image/jpeg;base64,/9j/4AAQSkZJRgABAQAAAQABAAD/2wCEAAkGBxMTEhUTExIWFhUVGCIbGRgYGCEfIRoiHyIeHyAgHx4iIiggHyAnIB4iIjEhJSktLi4uICIzODMtNygtLisBCgoKDg0OGxAQGy0lICUtLS8tLy0tLS0tLy0tLS0tLS0tLS0tLS0tLS0tLS0tLS0tLS0tLS0tLS0tLS0tLS0tLf/AABEIAKgBKwMBIgACEQEDEQH/xAAcAAACAwEBAQEAAAAAAAAAAAAFBgMEBwACAQj/xABAEAABAwIEBAQDBwIFAwQDAAABAgMRBCEABRIxBkFRYRMicYEykaEHFCNCUrHwwdEzYoLh8RUkchZDstI0U5L/xAAXAQEBAQEAAAAAAAAAAAAAAAABAgMA/8QAIhEAAgMAAgIDAQEBAAAAAAAAAAECESESMQNBIlFhcTIT/9oADAMBAAIRAxEAPwABwhlKFtBaTAP5tz3t/vj5mWWqZeD7yy60gSBEFB3CtMmQPpM8rGMjzpDiF3hTaoKbTBAINuRJIv054sN5k25UNUriv/yCUECLDSogE8iSIHrhVVYO7ozSuzR9T+pkr1lVgiSSOltx640PgCjU2F+JKHVXLZsYBi3X9Ud8CH8vYolrUhCkjqCVRHLrB98VOJ80fcUytIcakhSVwRyIFz1B2xl/1+XRb8do1J2kSVggAkRJIwg/aq02CyUpAdKwgKSIMRJvvzAwPp+JK1uylIWgCZIIUR84OCtDTsVp1moSbTqUI0nlANyZ5Y1l5E0Zx8bTB9NRvsMkBQUCJ03sexxFwblzC233XUy6pfhoJBIFgT5bmZJEwY04b6/hxTbevxwU8gURv74Ua+rVSrUdSdEjWBeZtI5idjjGM7w1cfZQoAulqXAw8UpWPiI3jl5hyJ+u+POYlKjqUsrfmAEDzdiNN+f0wNzFRqFJcKChlMwYtfv7e+GX7PA03XtEaZ0kcucAfUx74skb+HclaUwCQuFSSoHSQQYIVab333xBluUpT940yFKb0gEASEmRy2nDHmodSXHmxqbAnQDBJFjHXbGXu8XurrFKZC3UaNCgQfKFHUTGmQUm17WPbEruyn0X81o1eGEoCg4ogaBbWTyjaR15DpGLmRcO1KG1hdZo1CUtgBQSD0J39BA+eIeD3F1K331FMtq0IBJMAgkq2uTa/bBrxFAm0wO9j/TeOWxxUn7JSFmhyOoaccC1JcUudCxYHqmOR5+vPFxSHy2UutLlIKkuAXQQN5BmI7fPFLNatyqWadOpCUKlbgNkReE7ebvyxXZra9DS1F5K2kExqT5lC4kwOnXCtRzxkGXvKf8AxKgKUfhSFXCew9YknmfbFqoabQQpCUpULggYt8P5P94OnUQhIDiykgGARYb3J+gODrWTMKVBbkDkb2nqRPPAot9FOaWMqZ08yuiNQlJDoSDrJMkRt0IE84iZ54r8J0WtsvzPiGw6JTMQfWT6EYFZ4mnacWz+KW0AK0JKlIRPXkBzva9sDMqzV8HSyspZk6SRafzaeeJn+hDehr4nbLKkKLiVBUmU8riB3gftixlzjtK2qqKNbTygoJ2KYAEweRicBavJlPtNPLqNQmQgTAM7KJO/b1xFxBmVW6oU+pGhIuqYkCLCBGxF8VGS6OlF3YyVeaHMWdIltifMo/EvTfSgSIExKvlN4GZdlNMyIQgqP6lqJJ+VvpijSZn4WincSrWUhSA2CqQq+mBeR1wdYy6pUkKCUoCtis37WAMfMYXT7M7a6BzRbo301jSfOFHUgqMK1CDEzCumG2tZqKoDxVrpkqgwggq0kAgkkR2gC0TOAT3CziIqHH2l+EQsI0kAwQQAZtItJG/0t5txM+t5p5DQ+7lOkgrhUm4JgEActzc8ox1pMdaB3H1InLkM+EoOKWb6wJiJBkDzE4TXqh5wfeHFhQQIt5dIO+kXnlM40LiMorHELfZbhAISnUSLkSbRe0dvfCgvLkuVBRTJUlCQAsQSnVv1naPfvhlis5LRoyDK3qdgvrdSnxEDS2UlR5kA3+I9ADi1kNJX/ehVueEn8MoCSSVAKg7i245H+mO4eqxKG3/EL6U2SpJgAbwYCfcmdhviPirPnEEtNwnyArWLkEzYT0A379sQtdldKgVxZxa44pVMuAELk+GogqI2JVYx2HMYXK5aHUBJWtUXuqYP8JvgfU0oJ+NcqUB5iPMVG0mOpw/rpm6SnLbYBCUkrVzWYuT/AG5DFAhVyLhJ95epkJDYB1FxRABNrQCT+2GngLhJIU8atKXFJXpSknUnadV/imeYtBwapVJZpm0IVYJEmdzz98L2W56W6t103YWAgxcgonzxNwCVJI358oPKlovQ5nvBSFDXSQw8NtMhB7FI29U++FTOKOoUUoWtDpT5TptB6nUeoieRxpNLmjS0a0uJUOyhhWzKtZdKtCSpZsCBIPefXn/xi6TItoVcw4bQmmWolaFJEjmVdoA2PbFGky2q0CKRyOUgAxykSIt2w6KqAEoBEgKso9eicGUkEb4OIuRnHDdE2sOMavPyVzvflz/phhyfLkLQ4gK0raUkocUQVJAvcwLzz98Jq3AyC6yAlaLkRAI5298C2K+pdUpQWUJV8UdBfBFqhkrY8Z/nDLhV5067BUbKPblJ6YLuhgNJafl1wJSNCIOlQE3ncem2AHBHChqKVdQh1Kih7SW1jkIVKiTuZ+XO9owFN1AaeSvxFGVgTIJnzWBkHeY7b4mqKD+e5Y0tkuQpACJmLSAPhgcyR8sJeRcKqKXFagVjZAmY6ztJG0iPTDVmCXQ0lseJqWoIUXIShIJiyZJ7wIw2ZTShDQAsOsweVz32x0n9AhgocqonqdCWtKm0p0gTMQIgzees4zKm4a8PMXGkoQpgDxBrEpTJiCNjBBIm23TBLiJ5yjdQ9THQp1aUL/Qe6kiPyjcQbAYC5xm1YgOu6m3AuPhBRAE8jqnfrhjug2EeJWiXvu9KlC1aNbhB0pTJABI5kwbC9sAn6ZNC+XFOtrUtAnSi6YO87wZPrA6YC0+cv6XHiAVpJO9gBG3MkX7eY88GcroH1MvVbgCNQhGrzEjcwDskwAD622wNJ2NtDnwtX60uSolCkiEjdRPS1tr+ox4byFNGh15tzR4itakrvJvsYF+0HCTkWY1bWhxhhpppZAUpd5BIBWqCDa/tONNzvJqJbeioW4pX5l61BN+WlJhI9vUnGbguNMvk7wSamnebfS/So1IfIU42IBChMq6XFj39cWc2dVUNvONzTpZIQvULlZk6QNVyAdRUd5AEzY2zlqKQtqQ7raBEBSpgHYhRuR2OIs1rqeoW+yCNOrVqTF1wEmfYJHscHjdfGR0u7iZrSrqFSwwiYG4tM8yTzOD2bMVP3cMrZA2k6gdj2tAjFbLHlsLWlSVK1xGhJUbWtHPFzN83CAEuocbhNw4hQN5M3GxONrXRlqDXCzX3crWp0K8VASCdpSZHed8T53xKPFbYZ0h14pQmfyE2k84wIfpG0sNlPn1p1HVfe/sMKdbTJbOqJlUpVJkdJi9uRxnHzJ9GkvGzSc5eYoGg02QpxydRJkrUdyff2AthD/6VUBbTDZRp1ltJPcSVK9B0GBlQytToW4h0C0FQOpVjETeO+NX+z7IW/u7bp1OuLlWon4BMQBEbAd8XJ8sJinFWCqXgKpYCwX0LCyDGkgJIEdTy/bAjP+HqpoyG0LECNJG/MmQmOXXD7xNm6aIa1KITInc/FtYC3/OAmYfaHSOU7gCgs6TCQkkkkQOW/fBVdCpN9idwfxM0zUOKq0lKinSnSmTP5geYBtthjf8AtET44Q2yQFWBcOlMc5ME89gJwu5NTtrQjxFCXFD/AMhqO8G0Xn+RhoFBSIlKKdtQBOpSkBRPa4JN+kYUEkibido1TEor2k6hBCW/fSSVTv2nFbh1IWwoL8wPlgXEiZgjuDfDNkucllrStk/dkiE6EylKdvgA1R7HAHieraaBeomSEEFTmhEJmxBCbQre498TJMYtFSlpHSVJ1toQDCVfEojkY2H1xHwPTIabd8V4hRdUVKmNjJk8uuKOROO1ACgAj80glUT+/riHV4b7jS6dxw69QUEGVA3mI6kjpbDJugXY7ZRnDdS8txA/DaToSo2KySCf2ET/AFxHTcONVLrz7qiptZhKLwAAEzvziffCDxFmq6c6W6d1srES4kpE8vUgfy2C1NnVeaZJTTqS2RHiaFlI6EHSAR3nDDNZ0t6CHD+WNMuVTbadSC4EgqJJCSkWncwSfpj1muUIWktKcWC55bRYWneeWAtPWOU8zLirKWJAJJFo6G+x6YbcqU0oB5SgrUnUdJHlkHSPnvgc1Ryg7IuHmWKdKw8ouCwTqgnYWiI5yTAthIqaUBa0U6pR4iikK2Sibeb3tucPGY0zNQ80ggaUDUoG6TAgaiRB3kjsMC2eE/GeKw4W2SryoSmIFhIJ6m8RacMYtxFtKQn07jniKaKAkixUDINuVh1xZXmL5SWGnfKg/wCJF7chygczh04q4C8JAXTPKBdUEqCyLeU+ZJABG23fCMMsLDqmH3ANEfAdxEgyRMRyjHfwCCmqnifxQpxIJIUQPoLR7YiXUOLOpKl6TtYm3rfBBNMwtxPhlako+JOqU8o/4jBo1QFgAB0w8mh42Z+XHnQpABUUXWRzExfE9N4rq0MJTo1HkNhuT3gY0PijL2GtDzmlGsaCbX6E7Tfn3wh1NZ4LqHDcJXJAMFQ5iRe4tfDxSJTHThJ40GqFqLLhHiJN4g/FaLjmOY9sQ0HEQdrVOq1KRpCUuBJiBNzAOne04A5jm6XU/hKWJmRBPpsP641Hg+upqlhKEteA4hIloiIjp1HfGbb7KpFDNM9o1sgKdQsgyNKgSSNog9MG8tfQtpDiDqSpMg/uCNwQd8Z1n2TqTWrLLYUkjzG0apMx1MRipT0mZsqHgtPNImVakylV9ynuLTY4L5HNUhr+0WrSKZQJAIIUPVJBA94jC7kLBqwgLOhskWBkqj2sMG8r4XdzQrXUENstggAFR1KESeVh0nf0OJcpy5NA6GlEFCh5CO24E+ow8mkMYq9I3/s+S0pCkKK2VK/ESsiwUeXUE2IO0zNoxJxJQVKqXytwhSgkrKkwL6dpmPQYaa+rbLJlQiNRJPTCZwfmanqYJWtxXhTAVBkhRUNQNyCk/XHR0Z4eGeGVU7AAe8WN0+Hp5cjqM4GUdW64+tspUGQkKUHAdrgAH6hQNoOKuYcYuturp/yhXlJM6QYIT1tMb8sEn8zY0JC6lTzumyWhZE8jp6c5xTSZFs+ZzSrWx4SX0qSJgGZE9FD5bThu4FVl33VunUGm30phaVRKzzUCfik/2tjPMhVUVTzVOqEpPxLv5QJJ7SYthv4iy7LqZrxEAqfSfKQolQVO9/KIKZmOWJklR0eTGzLGDS+LCWwgrJQZvpMETItfVaYiPTGccZcVt1dQISdCEqSZsFTuBO4t6XxaVnz1cphtx0IRZJ0pgqneSZEmI5DF7MMvo3AGvu5KhGxUTbtt9MY0lK2aJYDPs5CahSW3Lppfiv5Tfyb87G3Y4Ys1y1itfToT8IlxaLav4dlb2PSy/SZIqnUtDSyzqTJC0WXEgSJFxNiL3xd4Hz5LBep6lzzOK1Nui3LzCb2SIMdCemNVBdkub6LPE7YZdZS60soIUW1TqiBdJ6QOvI4Dq4p8F1DbEPNqSDCT8JMk+bbvHffDplXEiXaxQKSloIKWnFCy1KV5o6bACYnzdsKnGvDqHXFFqGnCZNvKr1A2PpikQynntauqUGlp8NJM7yfU8hpEn2wFy6mb0+TSpZ2EXifi9T0jDbR8HtOMmal3WpMKKdIA9iCY7TgnwhQpbpyklMpSQNKd9NveSJ+W2KYIzWgKzU+CnTKVD81kaYkfPGo5wEjzbDQVTNo3/phS4gfCn3JBTF9YBEHeQeuJMuffqmG9Ki6rRqISABANgok+nPfkcDwpaNGUcXN/dUpLDnipTGkQQT2VMR/IwKpOKW0p8G6nNvCA809I6bXNvbFRlSxqbKCh4J1BK7T8r+9xiDhlpn/HBSalSiSVWJG2lI5CI2wPezsXQyZA6hhDTCqdSXSkfhJgyfVJII946xihmVbUGsNOtQaUUhVvNYzGxAgQZwRYqVtufenEJDdmgdQJGo3nn05csCuPs/p0VNOtKpXpM6YJERE9L/1xd2iUtK2ZcPKVUNt1NShSNSVFIB8wvurYemGHNswUFLSIGtJ16fzC5SI5DTytv2wnZpnbvjpq10hLTSQPNIV11KBGwBi42xZo83RUfiKWACQLgiSIsSeccvTB0VVlDLcpXUyQoNbghSfTcT2xFkzC6OodQ84kpIBBB8sCZgcjsMXOIql5hetLKi2oAIJsFHnzn5iTgeM5BStwJM6QkeU7D4jHdU29MZq16K79hfIc9RWPK8RaW22/8NraR+sj83pyw+5Q8HDII0JMlRtPz5dzhHpKJppsJSgJWqCtf6ieUAQAOXv1xUziqX4SW0KUA4vSUj8+9vSeWNnJ1hnxVhfPOPW6mpCGiFNNEgGYCjsVenTtfnjPc3qHTUuF1MrUZlO0flg9ALY1DIuB6dgFTjaXHXNyqCkdkg2iee57bYXONuHVtONutpKmlEJUlIJUiTyHMduR9bdVadfoA5chCChS0aiVaVDUpMp7QR139MFMzyykDqgHFIH6SsmJAPMzgzmvCrqkN/dGRI8xU6uCduR/aMNlLTLQhKfu8QNpSfrN/XGPk8nFdWaRSfs+5BkjLFK3UVi0vPKbCy4oBQSCJCWwBAF9wJV8gEhh/Lap159TICiopAVaIsDp5E74KZFxGhbXhIYEoSYb2CUjmQQIH7n1wa4IyCm8M1CkNqfcJKyYOg/pTO0Dnz36YtXLoh4ZDWPop3vImW1bAHY/2xZGYPuJhoLSDe3xf6dJn3GNW42ydh5vS4hBi6TF0n1wg8LZn92QpKUeQmSqCr63NremKeLQWvC/S8QllCbGe4+hwSVxT4ioCFBw7AC59ExJxMjOGFpGpetESNKSfrBv2wKy+qeS6ohpZZiE+UlQKrQkXMXjGT+Kxmi3tGqcLpCqRs7ahKuRCvzT/q1WwmKZbfrND5HkKg0i1zIn3gT8+mGDgyv8j1K6ClbRJSDYkKv+5PP9sL/FGXIS0FuJHiFwrF40yD5Z5GDy546m6C6sp542yupDL2rwyCNIUU6gItI80dpxBnHD7SWy5QqU2pAnwwuQvtJkg9Lx/Rx4Hy9n7q26klanE6itaipSgZIBJvbaMe8+y5tRFheZix9juMLTWnLcMIyVLNQoqcIDk8zy5RNj35zgg8tLQ1AAFI32xZznKEUS/DQlbqXZKDp1K7gxzvvgzwXwpTONeO6lSl6jpSpRAQL2jr67Ypac8KXCqNaFLB8qzFuVjb5YJV2h5suvkAM+RIMjxCNyq8HkZi8DlbF/NMsDaSmn0oUVBWkkm9hO8zEfLFBGSJAKnNZcPmvYEf5UjbfcnHOkSmxUpMu8R7SifMsBEEgSSAIB74/QHDmQhltEhKlhPxkSTa5J6kyfpyxjeUUTTte0h5dkgqA1FJVHwjUmD+aetsHXePKlp9TNlInyGCFwTACvynle30wRd9jJV0Mf2oNJWyUkwuRCgNuZ5dJG/PGV5LycUFBQvrkAEdukjlGHriCkzCrEKDbSUzJUsbc4CQqTHU/vhESy6p9FGlPhkmJUJAAk6u4hJjr2vFypgrCznFZGtKKcrIEAJJgTETaZ3kTecX+Fs5Fa0Q6UpqGhBBtqHJVzc8j/AL4+s5X91ZcU0PEKZnUQFKIvI2Hty+mAfBOdMtBZeUhClqK5VsdX9R0xFltfQ6oytxaVaHC35FecCRYW+vTvi3kbHg0eq4CW/Nad+p35z7Yo5pnZUyrSpcEWIB0i29gBHr2wAo87r3W/CacbU1ESpEmNuRA22kf0wohhFijlh1x0DStKivVEAQTF+gH0GJ8oz1LDLNSrSlDgLbgSiAhQVOw3BAv/AGmBjeblba0VYb1NqKfDQmEkA2JBJKp3HLtOBhr0lpTZSoIK5EggJuIMcxvJtbnbFN3gKNDtxB4lU0p1hkuFA1IKEwbCYEkT6CZxnKM8ljw1NlJBKgpQIIB2vGwvfnON9yEtpYB1AISmSqbQJvPTCNn2YoTTvP76Cotz3JCQPWYjvjqwExOyfPqisQijDY8MEgvKk6httEFUd/ljQmuC6OmWy6hr8VKTBJ52vGwM3EARgpldQy/StlnSEJA0pAjRAsI5RhUrOMS3UrbqgpKUQlK0iUkEE6jzHIfPHJaLYZzul8RpxJupSSASLSQRf3wh8JMqdchtj4FDx9avKhQnnuqSNgOXza63iRvwwlKwsEWCSFKPoBf3wm5fXGnceqtXhuqmUqPlTJmFJ/N6b3tE4Zujopj5xHlRfpyh11CUghcRAOm8EkyAY3H+2Eqh4kpHmw0GiIuNIMj1gT3xfezxdYEeI4nSIlKLA+p5ibQMGHMpShOopTBixEg9YxNnUKlJmxdcLXhKTJ/DUsWWB9J99oxHxZSPNttVDa/O04DoiRMjSRzJn9zgjmPCzrqlKYdSkJVKUyRcWsq/MdMBK9WYFxFOpvzyLQAD0OqdMCJnr3tgt2UOmU8cMuBCnkuMnotCtOrssDSR6x6YPNuGoUktkFP6v9+eE+s4DzMt6ku0+oiFJEpI/wBRTCveMCc2zHNWAhmoUmnaiAtnT54j80kz6Ri+RNGvqeYp0Fx1xCUjmo/sP6YzvMftZCXFpbppQDCSpcE94CTHzwp5bk7latLg8VSEkjxXVKJPKBOw7DFPNOH1tOqQlCoT+lJIuAbfPEOSukUoseHs+p0qUkApWqAQfLYcuX8jAnh1iprKpSKKp8BJ/wBQ0p+JZSRfeBG8i8XBPPeGVrRL+hISQoDTJ39un/OCPCdell4EEawIPQg8sVFOtObXouZvwE84jQvMn1dfKhIPyEx2nCzmfC9RRMEpV4qEAyNMK7nnPXfGqjOmFAlSvDPPVYfPbCvxRnzKmlt07zbrqxCQhYVE81RMJ5ycROPIYumLtJni1spU+2NZG6BYjuOX7YGZzxSGVMKZhZS6CURvpg6egN5+WLtI+4whMwoIEFRFjA5YXa2p+8vhxplRbQSSYGlJIg7wCewviHBXZSk6CHEHF9WahFRCWkxp1ReD+sAmQDtBtfrin/1w1kfeasrWid06UkdQEgDpY3wCzKofdlIbOg9p+cbYl4VoQsq0hepIvpSTE9d7fLGi1UQ8GHKc6dbUW6SoUhCbqCkSlRJvpBuD6RM4It8V1ri9CWBUKAOrQCmB3+IfUYV65xaCFJVDgslI3VMDSAfMTtED/bReEah6jQGnmVIQ4udSoJC1ACFEEkTaDtNuYxMl9lKWdABikdqVhx78NSdmiY0ibz1NvT1x8ezlujqAkqSEqTeE6RqG5jbmNsOWe5N4zavMUiLEG6T9fkbHbGT5nSkVCGXyp10KATbcbjSALz/NsCx2d2hndz9C3QvZABKVm0m3P0m/pj1neasoTIVq1DyhN5tcEco6m1++OzHhSqU2ClDZEgFsmDHSYj1vtPPBfMuCkU7KyVoU8Y1yBASPypHLrJ3wum7BL7FPKOD6qs/70u/douydJOvuLjyj9XPpGJMubeQpxp6mdUoHzupQpQURudYEEH9um2HzhfMmnqNtCFD8EeGR2SYB9NMRjqTiRmmLrbqhNlaRuZ6Dfli2lRN6L3BOcrU64hNQHWwqzbiZI3m+9tv5axmTb6C+6ENlxQhCSojTHIW5W5iZOLPBlJRVDlS64yG3lOa0EKIUUEAAAiIVIJMdeeA/Eeb1bFU5TN6HWoCmytPmSDNtQiYKSASCYiZxFWXdApfEDjqJW04HIMJA8veOgG5EWx3AdEyuqcefbP4YGg6fKSSbi0SBAnv2xpeUICKILUUpb0go0m4PIHlqm2n5k8rnD6kwJiAL7b88LdAlZ5eq0FNogdMIwQo1ziGWpbIBKhASFHePobd8O9FlzbrzqkjU0TEJJA5SQRvedsS1eTaUkMoLcfDeQT3NyJNpnc3BwSk/R0UjNOLOHX0LTUtLQpYGhQKY3O8yZ77e+CeUcHhzQqqe8UHZtAIR31GZO21px8zvNE+A4pepKEgD1MpEDvOJmeN2hTl4J1BtI8oT+nlA2jvivG7Wk+RNPBozXL6NtkNltvwzsyISmNySnnp3+WMezdaHalwMagykjQFKMAwASkdMTZnU1FS54z4Opd0IuEpT2HPa6tz8sdSU4WbAkzACTaBax6zNvTFyusJgt0t0zdTSocebqCkpTJTEoUBy0nn3BGGheTOhAdddRUeMRCkI0gW5XNownuldQ6aVlCnCCASem+3LcSox0G+HFdLXUlICAH0pIPhm2kA/lVySO426Yyjy9msuPoGf9QZQpTDNOU1Gm6lEeaTHlIve407b3thWr6UlK9WkcpE2m1h0uLX23wPernw8VuSlSfh/ygbDvud+uDOWJeqAtDaU6YTqUTBTpOoACDPMfyMVSWg76DSuGaampC+guJUhIJcC7LUrYadiJtI7b4rsVLwbV4rxAAJGqFRzAMjlj7VHxEpae86U7QYAPWOR729MEaTJFOoVKk6VCAeZHeLYz5P0NL2U2s5cU0EtrU6NRkwEGOgn1+nykyvU8tTYQdfxKUpMCNtouZB2+e2CWS8LJaGhm95IJv6z6fTHZ6FMIBZB8cGyY/ft2n++NI9Eyel+trahmG0PqJSnzFadSRaRABB9iThGVnj9UQai5mxIItPIHl8/XDLSVgeQC+62SN0ISpJJHIzJ35WuMEs14WK6TULOo8yQY8w3gbEK5fvvbp/gR/STIs/plNhorShTY06VHTeJEHnO9sV6mupdR1vNBXMah/fCbwk+0pS1qblczpO47iecCMNyXmFebwt+2Ij4V2W5knEObh5OloHxCQkNggkqFojecUWODHGT41TVLbcOzTJHl/8AJRBBPWB7nFbKMhdoHxWkpW4EKGlV7qETrk+YbbdcLuf8RVVYlShKEfmE+Y9RPLGzlmmaX0OGUsLfZd1VSltlZSmEpmBvJAHMG9se6DJw0yWacIBWqAuY8p/LzvM3/thUYcepKYu0ygEhOooV5gettwfTB3gWsq8wdSghtHhp8RUiEwfKIFyTfrbEqxGscF6kgVL0pBB0IsPc7n+Wwt8QZal2qDFOopCR+KEdPy22knnHI4ZMzrqqleaacUtxtwEQ0jWpMDeYkAdyd7dMLGfvuNu/9k28H1pJcWpAGpAMknXuQSIgzc7i2OlTOWFmqSmnAbTHiLshsRJ6/IXJOwGKVFli6dDi/GCC4SpSEnSVE28p3+XTlhfy1wF7x0qcceJIUHTCjPlta2/SPli3xJnbYcvqKxACIMiNpOw9t+WBIRgyfLtTTpp0gKnzuOG5MAwVXUVC57SO2Cj+a62VtPRrSjzQd7bg+oxLkzwNC0oWK061eqrn5bc9sJXGtQWW0uJ3UrSe4Nz6WEe5wzgmgjKmPXDKa0oC3FpUCkWIkjrKpGr5e+KaeHFCvRVukG3hgRYSDpKecyYuT8R2iMCuHvtUaWEsmlV4psnzDSqB1O3yOLeeU71W2FPPBkIUFJQklJSRceadSo3kRe8WtE2ktKim2N+cLCWFkjZJ39MLOT8HD7uA++48oiTqcV9BO2PmS0D1XSA1FWp9SySgSEIEEhOotgKUbSZJv88S1y3qJtGkqcUtxLaW3FD85AhKwnVAJnzA2xnQsR80aRQulpJWCsfhFJIMzESL7xviBmjUCStanFm5WTc9jPIXgd8aXX/Z8l91D9S8vxEJslqAhPW5BUr1t6DATijIXW2VlpCHNEmw0r09k/ApQ6jT2E4HCVUi4Sj7E1+qWEKKZSpIOlXOeUd5jB/Ic3ZeaU08gioUiW3RK16uQ6n0uDgcvhVxbTai6dUEwBIv9THW2GjgmgAWHVnU61IIsAAr8wtbp88aRjxVEzmnpCvgypdZQl2sU2dQMJRAmDGuFD0ttiXgbhBxXjqrXnHfDdLYZ1kpIABClj8wIVZJtG4MwGjiLN0U6Nbhudkclc57d+WM2f4xqkrcqKfTeAU6VKSQOZ73nljpxbjhMZbpqmW1yGnPu6QhMpKkIEA2gEIT0Eg++Luf5s0w0VuL0pSZvzj8qRuSeg/pjCcsy6orlffH3iD+TTbTB3HTBjLKQOuKNTVFwIUAPEVMdd5/kYIJqNNjJK7PGQ13jqfW41+GVElKgPKDfmOcxO8YpcUVTAY0NHwyd43Vb4PTb+HDY9lNPWq8NtS06U2Wg6Crbb9QjqIvhGzrh9dK84lK/G8JVrXIiR29ffDW4deaWOFsucq3ENIUbi6rnQP5sMXaSraoi804gkshaAtInUUWBtJE9xF97Thn4KYdZpQ+jQBUkErJgoTsbARPqf7YpZqwELhKDCTII/NMk6upMzfGi5N6RiAv2d8TPCpUUU/iNrjxSIBBEkETvufLOHLjriLU2AltYREuKIjSBeI77k7YG8HKZQ84ySG3HDqAgDVYatPU2B98MWZ0yQk6rk2ud57c5xyRzMkWtuoXr0x0E2Pcj+uL7QSkHUiEX1ESIT6jDjW8CNfdwqmV4TyRI/MFdiCZ9wd+uAzvCj6mQ6qqCyRJHhwI9ZnbGbSLTBNTl7rzafuiHQ1YgrTJcTM7gyAR7nthkyzLy5CVPkEiSAI9sHcgyJpVKtpOpAKSmAoi8G9j1O4wuUecN0rba6mUBIKSlIKiSOkWgwbmN8dKLSVHRknYRzHI3kqT91WoakmNSynRtcKFyD77YGjMCxVIpFgB9z83xWIJ1Tz2IE88FGOO6NxAU0XHHNNm9BGif1qI0/Ke04AKaLtQH1vFKyoEK0iAJgab7DDkf6FX/BjTlhbcQEAulYJIgSCIueUY+Zm3WBBT93hozrKValkEGYAM/Lry3Hrgvi1kqcbccKn5J2UZTyI3j+dsGsw4oZTZKVrUdgEkfMmAMWoksySgysLUEOp8N2xSDZXTn88MNTkq0qKUBpaRspS9JPqNNumCWYvrqQ3/AOzBMq3OnoLSRz5csTts0yRBQVkbqVcnuTfET8n/ADKjFyPXGVQEIPSJmbes9PW+M0Lw0BpBlaj5ouEzhhz3KlmkU4p9RQCFBqZhM/mO5te5OAtTpZSFMKRrgQEkG3cc+3TFyJgqI3aGpVppWEqdChKgBsByJ2HSScHsmyV9ptdQ0882+yopSlsAgAJk6pBChfYmLfIvwXxA2zTOLeSULSu4MalzAGnr0j++KGcZ7UOFblOBTpVcpICtVt1WgH0+ZwWxVGvNMCAoq1KKRKzF/lYDnYYzv7SM5DSmYnUHJMbhNwo/I4qZNxTWtUIL7YIbGlLigQSkARq6nlNuWFnMUpWzUVFQpSlrEN+YjSoiEpCR0m45X5705IEhp4kS0/Tkp84KLRcmLg22vzxWYZpWKRpTrIuIU6q8m8ST8M9Mdl/ETH3ZCC2tuEhOkoIvEAC37YC5/UvuMGnIhrVJ6mDIB7TjOUU1Qp0OHDGY06mjTtuIJbkpSCJ0k8hPIkj0Iwq8Y1KVutIXGhDqSu8RcCD7E4v8FZXSqpiVsJU+FkKMfCPywdxaNrkk4sUHCFOZfV+ICojwySQiDFwb979eWNI6uJLx8iDOSyPh0NIQJBBFzyPraflghX8MPqYS+7VKd8usylIaUDfdMKIAPxc+mJVcKNvhLKGkpSTdYSDA6DucBeJuEFZeG1NPvOU4WA40o2EnfSIBBNojc4ngomj8nIFZLm9VTPzT6FIWsQ1B0iTGoHdI5kxtjYAGkpl11BcG8kSD0SmZA6Dcj2wMyCmSinSlsWUSVHmTAv7jbp74trp0xZIFt+mGMb0zkxZzTjqsYqISht2nVZKnJQZiTJHLpKZtgl/1p6rYBQ2GCqfxErCxAsSmUi89RbFDNaFNUsNQChJ1r9th6k3joMUsizlppC6bxAAysgajeDeBzME8r2xzq6OV1Z6RnqUAtqgON+XVMWixjuDiXKa1xlD1QhAWNNkk6ZiTvBj5YRM+pVrd+8BI0lYsd4G3e4GGg8QIUwWUmV6fhSL/ACGMfLJqqNIKyxnahmIQt/W0NIhtKhKfVREH5WxPl9GmnUEpUfDMpAMTIE3It1/hwtZHVvOuBJbKSq0qIj2ETMdvfBHjDL3vD1NOiUmY032EwdR6ztf2vtJJoz6YK4ozmKkMtrUlsx42iOfPsY3I7YnqatIAS0EpSL3/AKg27zijw5ROSlJ0kOSNSpJ5nab8+eGNzhv8PwlVBJ2CgkC3IGSfTGeezQE5e+ouoCFKLhMpgXMXJE2tg1nWTOMIDjhJ1yVmNiTa/OSYwKyNn7u4CtYUtKikGNinlvcEYI5nxG5UOFpQhEp8gMhcXF9MgSR1mPnKn8qQyhlkKc3qW0JNOpOnypLTglKiYExuI/UCPfHZjlrriyvUGnbBGgqAB3Fp598Q8UvfeHXEhw620gDwyBpCdyY6qMDnY98GOB+I2qsBlxYD4BB1AQ5EnUk/qsAQbdNxG6/TJ/gvZNRFxxfjtqUtm1zZJ3CgTEAb+4wcbbcacCy6pdwIWokAG1p2g9N8X65ioDpXStIeCUhLg1ADSNkjqsETO1+4wt19e5W0ziKemcQpCgkzpTBBlQSNW4iIt68sS+yk8GjMa6AdJUffb5WwKpczWlpTSVkJIKb3Inod/bFKkzAuBSVgpWiAZSRfrB26/tuMUnMzRqKGwXHZskWAP+Ym0DoMVxJseGsyQwWm1OpQhaDdRAJ0xsZ739cKuflFXr8JxJYaFuij1B6DlgDm+ZOPOth1vwwgEJTvv8SpvvYDHVFGE0pUAQorACUk+cHeU/znjpHRw85VWsMsgKQQo7wJKp2uYAHYxz3x1NxCk1KUuQltIiDczyv9YGHXgnIG2mzU1WmYlKVQQnv3V35cuZNlrLmFrdeSylPiG5CYm0X6bTA64F412LmLaK9DtUHqdCvwkGSofHziN4sAP9sXm+LkLCdTK06vMNSDpHoQPrbF2uq6dkaS6jV+gRJ9hf54o0C1ur0NpbLgEgOE6RzkxJJ7Yq6OWh1hSFqE6RqsnzC2IKtISsp8YJjlqFsdV1XgN6qhhQCd1NjWn1EAKHuI74AqfZe/EBgKvB3Hr3xzUX2dbRVzugeqHPu7W8+cBUIQB16m3KewtiZzLTStwptDw6ptJt1H8+mBvC2ZJ1rWpWhZPlk222nl6d8PSn0OQrUEx5gN7wB/IxyjasG6YhLK3fKsJab5BJk9YJtHWB9cOX2e5Uw6XVvELU0oBKSeRG/uZHtynAE5ZrqGz4awzrlxXLawE3INhbrgtnpQwS/SEIcSNkWCx+kp2Py3xElQoa+N6JLlMW0gAQfa1vacZGHXipBUgNgDyKSbqN7nvBPrfrgo5xZWur8JzToIkApgqBFgYVG1vngLX1FQ66gEBASsaUhMDpe87H98FU7KrCevJ0aioqIv3HeRecNVKHHKTxBCnFJlNt5G55e/fH1nLQwQ45pIiDYCB1xBmdS7TNOBlbehZ8iSglSJknY/quBHPE3z/wAnVXZfrWm6IBSJUtaASTYLMEAREH4lWHbfBbhLOmHKQNvaGH0lRUhW5EyFDbUIIBPUYy7KaR3yvuOKUuRdcq0j1PYYYqbiIrcCNJSsWUUpkaeX1xbbTBU0Oas4U0kOtrKwFQpCW1EieYtAgHblgG7mTmbtuUqV6NOkqcKCDY7AE/qG9rDa+OoaxrzeI+hOqx1qjePefbfFzIKV1l19bbJ0LADa1EahHMpIiDyvPa8YWckSZJRv5cgoU8HkgWCwQUx0UZ9rdMVH+KStAlpxhKhPiuhJSPUpUT9B6jH1eU1bj4L2ktkGTqvq5ahAGmLW6jBlSAkBFjAuCP6YqN0Zzx6KWdcSpZpy3RpU6tdy6UmPWYg+g+mFrgthdQvwm0KW7JKp5XupR5Cef9bYPZ9m7VI8Ex5Fp1FIIEQRyPXoMaBwpkqW2lL06FvKStRTvYeUE84H1JxglK2mjZ8eKaYPd+z3W1CqgJVE+VEie8kE/TbCjlOSOB9yl1aVtE63UpghJuCJ/UkiBeD6X2YqA3254UuDa9t9dfUogpW54aFQJUlpIg+6iSOxGNHFJGaYrOPt0z+la1lIHldWR5VKi0+UXj9+2I8/zinS3qbJWZ+FN7R1mBHr7HFP7UHQnSnWnW24FqTbciEiP8qTO2JMipG3acLW2FlSTdQHl5ADp/WTjk6Q8bdgrgzJVVyyrxFNhqEgoElRVEgSdgLz3HqHAcKrb1NFate4WVfwe2CX2V0SWQ6wUCUKUdR3IJtvcERHtgfx5mCH6gU6FqHhGHFhZBMi6RHITz9OWBRspt2BsyyEmjStJlxHmKuZUd56ySbbYjouHC0oLdWtKnBKNYAHKYKZI9Thh4dpk+CtpSwpLZgE9I5jpuPb1wIyLNkuqSwhfihpRSkGVBIvEGYKYTuOmMEmuzSTtUgFleQNofcbUVhOow3MDr5r3Hbnbri3ntdRIeZSttAS2sTBnTuBYbRYnphtyvhpLtQVqlTaP1Jtq2MT2/l8ZzxVWsLzFSmGhoSPCBSANSgSNY5H9M8wMbxlaMmqZpLvG1Cw2AHUERZKLm/Ybeptivw/VUqwpaahoFRKlJUrmok7e+Fdula0pWtot7JOqAkqvsSTyE3PbBldHSqbBCm3Z2SEp+VpNu8YUjmfEqpHc0KVpCgGQEmTCjKiRvBIBHWL98eBwohmpLjEoIuEG4vuPQ8un0xOjh9bNMltTadf5FoVJBItcgRGJOG6t4lSKpYKkx+IkfENhbad7jHcktbCm+gFmDjFRUCnTPipUNQiNO0+aIi/99sOtDTBIJJTpSNhzjkPTriHOKSmLa6hpHhuoQUJcj4gSLLHMExexibiTgbVoeTYFBjaUq/orthXkUtHi1gM49fbDSXEkpUlflCSYUSJ+H4SQY3HXCpUZjWvjzOKSkC8QPoIH7nBKopHKyoS0654boWEJSkeWFRKhO9r9caE5wXSFrwi2SOaitWonrM7/TtimBjeUZQ74sNtqdm5IGxvvODtKHg6CptTYG8nflEiR9caRw6lqnSAUaUtSkkJ30yAbYBPZtTlTupxMq1HRIm/KJnnjJfI0dxPKOJCywvW2tzkABNz16D9sJSa9IEFtX/8H+2GjIMnqHl6C6hLKhOpCfOrqDJIHrhrT9n1L+p499Q/+uNKM7MapVKc1QEBJF+X0G+Gipy9VC02sEKRYKt8JO3Pbl74ib4RrfBCvAOlSZAka0/tHpPtjs5zyKRdO8Cl0J0gEET0Pzi+OR3QyUFZqSFE+UQd+gtj7k1GKmq8R1H4Ok6SfKFKvsJ2EG+FfIHairCKZEIt5l7wkc4juPnjQMpy5bbrTCGzUJYaALiiE6YNgeRJ7CbX5YVXsZP6M14pS23VLUwHEpRJ8w6E3HaJ33Hrj3lVWKhxtGoJlYKn1TYAGwTYX/fngl9oGcuKW404wlqBCQk61LmRqJgWAJ8sb9bYrZflbQZToSlQUAdR9ORxEmMRw4hoNDSXWHCpTdwpRkE8pTtvH0xntNnFa+hxY0AIVewEK7Ag3HU9sNWXcSeFLTt0EfEr054A1Ti0NqcZbBbdWVERAuf1RYm0i8SMTFNR+I43pEytzQUKStEJAJ09bxqj33nFQPus1CHI1INlACJG0fScMdfW0hpkeL4gfE+VIWbzPxDyHeLkW5Yt5fkDykNvuMhTBQHEyoJUqPMny9DvFuWKt+yaj6Kb1aHVaGESbGbAIjmd/l1xoi+KaZCEqfV4SzujSo3/AMpCTI6c8JtI+hSypCmyCu0bJuLERMjn3nA/iOpEAqsNQgxtvyHbp0wIbDnFvFQVTqFOgjWNJWu0BViQOsTv8sBswq3Ewht10EfDBKgRAESRJ5fPCy2luoWEoBWQdKJESdyTP9ehwaocqfa0feFOaUrJCkuEpj/9ZJvJPKYIn0wSTvGKf2QP5Wt6meUoLccSrUFQVSRyn6Ry9sQZN9pddTJDcocCLAOoJUB0kFJ263xteXIRoSG1DTzgf/GLRv8ALClxxlFGlClPhCTBINgonlHUzsBjSqIuwTTZ7VZighKhBsppA08rySSe0TF+dsNmQcKIpKdfiKcK3R+IlCykCRGlJSQZH6t52gYFfZXlyBSam7uOr/FiPJoJCR2sdX+o9sPGY1KUyCRCd++AGZkxkbLTzlDVKCvGPiMrevr1boUo3DgUCQZvPtj1S5Oumc+7yZTKkEmCBNwesE79CPfzx7lFQ+VVUJ8IADwyLpQJlQ79oFvlharWVOEu+KpCmwEgpJBCe95ieW2Of6KGR3MqhqobFM4lLjoIUDBlMSSZ6HY+vXAHiOmqmHkPGFeJ+jkRJmZOrnM9MEMqyNp5pD7a1KcQAla0lQIMXE8zJ9I9cV80VVLJadWp1LcFKtIlMwQCQJ6iTiRB1E2t57WpxYS4iCjURZJiFAGIg7f3wVb0NEupCUqaEpVG0D62scDs4oVMhp5K1NKWvRpBF/KTKt+kR6YjcympqNLZCl69vMIsJm0D+Ww8l7FLLHim4ucrGg2lgNJUPOoq+IRygTEe+Fbibgp9g+I1+MgqJ0pTBbvNpNxvtebRgzkWTv0yUh1MpESpszAG8jyk9LA4ZaB0KfSpTgcQsGCIgbRYfL/nHR/CWLvDzbdWytDmoHVOqSNJFrjlF/mRgbwnlTynFPpeSEOCUNiFA6YEiRYn0E+2H3iXIwEOP08BzT508liDeP1ATB57dIyZjhpZYLyXVIEEoSlRExtN+Y6YXXRyTY05+26UBxb7oUhQ0iwEHomNO153tE4G5B94VWlhL5+GVAgGB2tA36fPATK64AFZVqtckz06m/W+KrVQtdUp9lakrmJBP1jlb0nHSiq05N2P/FNK4pGhHiuNj4kX0gjayYk84vcDbE2WuVGhCXml+KoWAghX+rVEjmL74GZbx14SBTVIlVyl315KA+hHaYwcy/InavStbhSzMoQZMG/mG2k9/wC+M6SS4la+yhmuXvUzgq/DSp0lADUwbGYCufMkdMMK+L6YtBZUpKj/AO2pJCgf09PcGMAeKuHV0sVQd8RKAUEOKNtakgEEm97RbffEuVBAbCHEglQlaSJmeWLhZzSFZOa1upwNvHSpSpBSNEkzOqNQ364Xsqy1ZeVrJBCjqJuJBvPUf7YeqHI9T6m0khpKrTcwYMTvaSL491vBqkuO6HvDaNzA80kAkap6/vhQMt5LUJbpxUJWCsA60gkC08o22vJPffF2j4zdcQlaaWAoSAp1IMdxFp3wv5Rwv4DikrcLrIR5UKIBi8pmL/tBw0uUNzpaGncQRz98Dm0copjVldYh5lt1BlC0gjt1B7g2I7Yz37YKNtLbbkAL8RISbTM8j6YItcPVNHP3B0AqN2n1pKXFHaAoiFf+Ecpm2GljhVxag5UgOOJA0xGlBjzFI3E7TvGFztdAo6ZBwRnFLSu1K3HtEtDSNJM3MgHrtjV+DuIKd6hDqVJQpRJcSogFJkgTP+UC+2KfE3CPiu07hYQClWnUopAM9ibmQIG+CGZcKBTZSWk9BOnc2AueZthRzMl4gz2neriQoFtA0hfJRJvB6bX54DZtmBaWCwZSTdMSB1IjacaRw/wMWqZ5C2kFK3FCS4gg3gJnVEj4YN5xFS8JVSHfLSJeaSCkQtuUKEQD5wOo2nbEPsbM/R+OhaiB5b+3U4LUvCuaM0oQWgpor8QNpKVKGxII35Cwm+J6r7PsxcU+6/SKQkgn/EbgJF7hK+l8TUHH1RTqSl9Xitjfy+YdwRv73w210PHBZzl/X+HELEjSbEE8iNxhmz3id5xACTo0IACUiT2jEL1QxmdalTWpKW0qK1EQVSRpSJ6XueuCLdEtD6W9OpChIKiBHLeOU4zl5doYwXZPS5W0EAiUqCR5gf3HPvz74U828VNQ2glLiV2EAp0wbkgkyYNr9cMmfVhp1oaDbiluWSlvSoTzFzIteY+WFl6lcNQVOy2pPwDVq94iOfTFJphQx5ohilYaS0lJTrC3HfzDUoJJJi40yPcDDW/VtLplpdCQyUkFRUI6WPI8weoxk2cuvuvNs6gpsqCJCB+YgQTci/KQMG8zyZpkJUElZSoReSbi89+XvinQVYX4dSx4f44fYQgwFqU4UubwTp2J3hQi4vihnlCwpp5TQU4uPJAUJ6zO/b2wbzzMvJoWPwwP1AAdZg8u/wDfFei4iYS3BSFKAsEQVKPIRy9TjrsKO+zjh0ltFQpRC1JmUkggG4FvrjRE0yQdSzqPe/8APXChw5nyG0hLg0E3Uk/lJvE/Cd4wyU1IuubUtt8tNEka0gKUqLEgnygAyJg88VFqgknYrce8QkoVS08F1QgkbIB3J7xy98Zdnpq0Qy6o+GsTISBPUEjvyxrq+BW6dOpuoWSm6i4ArVzMkaYn3wk8Y1yfDbTEq1ajpHwgA/KdvnjpMYrSrwRmq2W1tL1JQLax3vfuCd++JXs1c1uKpjqTIClbgxf339sTZKhBZTpIJV5pI3m8Y7JOHW3KhbWt1sr83lUIA2VcpJnbGHH5XZbkgU/mfjqBfTITsIt6nvfEjOdPU6gtCAttszM3Ii472MTi3nmUrpidJU82CApRiU6oG4ACrmOUWPPEWc5a6whKBpU24QFE/EgEgRa3Y+uLS+zrykF18Z6E/hnSVSS24DPqOWL3CuXLLin5S208dSEAXBVuZmBJkgd+WEnjNaVEGSIIvzGHH7NK7xmFIWv/AASEpUY8yYmD3H7H1OOh0EuxvGYONr8EnUVJlKjy9Y/phL4gpHKD7uwVtuh2QkCUlMAXKbyL9emC2aMu+N4lK6kmZWIBsYtOwMz/AF64jzN6ndUHXlyttQSVEQpCpA0hMfpPIQZnvinQKwZT8Bs+ApaUSI8uqYUrlB/8v7YHiibebC0qKFKSCNFgRFtrH0/vho4s4sp2Kfwqeo8Rx1OmEEENjYqURZJiwG89Iwm5Tm620aEBJHKRMemKwNGDIeF6d5EqQnVMEkaiCOUq62Pvg3SVblM593CgsWieQPUgj1wmZbnS221tqcBU6dKlzpKJ5jkD05DFPOA2hIVTFwyrStMkFfPUCSZPte0i+M2PYW4pzSoqkEOKQltBMpRISYsCSSSew2wx8I8G1BpULXVKBKQUpKZ0jpJMnfCLlde4y8HKpl3wlRC3GlJCZt5pt7jGmPcYtsIabGkhYhC0q5AfmEW9eeLVA79CnW549Q1C21Nhxcz4gPlg7SN+UR23xGzntShGpxbVQXjqCUrhSNRiCmNh7GPQnCrxDnDprXTClBZGkKEaoCRaeUzHrhgyrIXhpUtKEL3gKkC1iY5++O6Y9rS1lmb1HiLee0rTOgthIhIBgFIJvfef9sNP/qh38rSo5Rp/vgBVtaGQ2pKlugSopBM7yR2mfbliJvMxAhxsiN9YvgsaHfizM6dspDqyNaVI0pCSVJXp1RKhpI0iFXidtsD2M0pXCpYXUwgJ1ohPn0uBw313SoDSR/xjsdi0iGAafi+nDqUf94tSVNSChBJ8EaQT+KDc3J3NkmRILPlGbsOJaow1UuLQ8l8OONoQEFCkrJusxMFPl/WcdjsC7oX0ec68KiozTLXUKQvyg6UKgFIT+ZU6tImZiSfLp8mBWTcQ0lU+4hZfQsKUuFJQgK1KbMAJcIOlCNGw8q1EySonsdgl0cib/qiNWlCKtT74WhIUU31B/wA6/OdKYcSSTeGm+gAB5f8AZ3UIdbfcqGytBnRoJSfeRb2x2OxHJso8ULxZzAh5pLanFEp0/CURyMAm5G9wZ63j+0YhTjI1koQQpZRbSgwLkc4k+gx2OxlS5pl3hNk9CKV1bapK5nxCZJSeiunL2wu8QrS4+HKfW4okJSEydUfEoAfl2E7WnHY7FvsldF2g4UzJQ1J0NJCtQ1RqkGRyI3HXEWYZjVpebbVAebWmEpbSSrpaSkpOr8o/bHY7G1WQMdBTKqmn3qpCQ4h1SPDQkoEpAJKpJJubCQLThOyeoS06tem61RI5jtj7jsdJYcuxpZrGvDKVOiE/DpSSQO4iZ7b4evsyzJKqHw/hUypYKTAISpSlIVA5FJ+YUOWPmOxj4o0aeR2DM14ip3Cqn8SQZCim/qP7/LGb5hWU7NQptiHERJUkyATMj2t6Tjsdg/1JtnJUgJSZkhlxQbUSmduV5n0/b54N02bLdqk+CoN+Qg6jG15MfyJOOx2NXisgacsylblWhDjh0hBUVKPlG0QNrT+2CfHOVJVTaUKHiKWAgg7WIUSJ6fWMdjsT6s6wVkvAjFQypL6lqdQDCgogTFvLMR6ziDhDLaiicWXESlNnUGOXNPePYjH3HYmAsb//AFXl26XU6onRpIV6RH12xndY+H8wNSUANrIAIE6SBpTJ6n+sY7HYfJL0VCK7GLNKZgQ4lAQv9SR8XSRzwCzmlpygvIaUh0DzpTZKv80bAjc9fXHY7HQBo8LoWl0ukwnVzG/rO+G3IlZdRthQUgqi61kT9TjsdiprETD2VeJ/tEo/CW2j8ZSkkBISSDPU7RgDw1lCPuzBaIKlJl3kAT15lQMi9hGOx2GKoZFyuy118yyylxKCQJVpkiIuQbdMMWUVQeBQ6jwahsedCiOm87KT/mHvjsdjFeRvyOJdVGybKc8pCSlcpUJ+JBggGJBAPUWMHGS8U8Pqeq3nadIDS1ykKBSe5giRKpPvjsdjW6dE0f/Z"/>
          <p:cNvSpPr>
            <a:spLocks noChangeAspect="1" noChangeArrowheads="1"/>
          </p:cNvSpPr>
          <p:nvPr/>
        </p:nvSpPr>
        <p:spPr bwMode="auto">
          <a:xfrm>
            <a:off x="0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" name="Picture 3" descr="Slikovni rezultat za šljuna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517" y="3424237"/>
            <a:ext cx="3898583" cy="2290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likovni rezultat za pijesa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3424236"/>
            <a:ext cx="2967037" cy="2290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18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200" y="720636"/>
            <a:ext cx="965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Asfalti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 su smjese kamenog agregata (drobljenac, šljunak, pijesak i  kameno brašno u odgovarajućim omjerima) i tamnog veznog sredstva koji nastaje kao ostatak u preradi nafte i nazivamo ga </a:t>
            </a: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bitumen</a:t>
            </a:r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 descr="Slikovni rezultat za asfal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940050"/>
            <a:ext cx="509905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2288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sfaltni_zastori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9" t="1395" r="379" b="8605"/>
          <a:stretch/>
        </p:blipFill>
        <p:spPr bwMode="auto">
          <a:xfrm>
            <a:off x="1028700" y="762000"/>
            <a:ext cx="8978900" cy="5334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0900" y="330200"/>
            <a:ext cx="657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SLOJEVI RAZLIČITIH TIPOVA KOLNIČKIH KONSTRUKCIJA</a:t>
            </a:r>
          </a:p>
        </p:txBody>
      </p:sp>
    </p:spTree>
    <p:extLst>
      <p:ext uri="{BB962C8B-B14F-4D97-AF65-F5344CB8AC3E}">
        <p14:creationId xmlns:p14="http://schemas.microsoft.com/office/powerpoint/2010/main" val="2255328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87DE641-5135-4C72-8819-6A41D0D06D57}"/>
              </a:ext>
            </a:extLst>
          </p:cNvPr>
          <p:cNvSpPr txBox="1"/>
          <p:nvPr/>
        </p:nvSpPr>
        <p:spPr>
          <a:xfrm>
            <a:off x="867507" y="890954"/>
            <a:ext cx="8112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Literatura:</a:t>
            </a:r>
          </a:p>
          <a:p>
            <a:endParaRPr lang="hr-HR" dirty="0"/>
          </a:p>
          <a:p>
            <a:r>
              <a:rPr lang="hr-HR" dirty="0"/>
              <a:t>M. </a:t>
            </a:r>
            <a:r>
              <a:rPr lang="hr-HR" dirty="0" err="1"/>
              <a:t>Cindori</a:t>
            </a:r>
            <a:r>
              <a:rPr lang="hr-HR" dirty="0"/>
              <a:t> Kovačević: CESTE – donji i gornji ustroj, 2013., skripta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https://www.prometna-zona.com/gornji-ustroj-ceste/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3"/>
              </a:rPr>
              <a:t>http://ss-graditeljska-zg.skole.hr/upload/ss-graditeljska-zg/images/static3/2021/File/CESTE_2_RAZ.pdf</a:t>
            </a:r>
            <a:endParaRPr lang="hr-HR" dirty="0"/>
          </a:p>
          <a:p>
            <a:endParaRPr lang="hr-HR" dirty="0"/>
          </a:p>
          <a:p>
            <a:r>
              <a:rPr lang="hr-HR" dirty="0">
                <a:hlinkClick r:id="rId4"/>
              </a:rPr>
              <a:t>http://gradst.unist.hr/ustroj-fakulteta/katedre/prometnice/diplomski-sveucilisni-studij-gra%C4%91evinarstvo/gornji-ustroj-prometnica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567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7300" y="750838"/>
            <a:ext cx="866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/>
            <a:r>
              <a:rPr lang="hr-HR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Ponovimo:</a:t>
            </a:r>
          </a:p>
          <a:p>
            <a:pPr marL="685800" indent="-685800"/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Cesta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–  je </a:t>
            </a: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prometni građevinski objekt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smišljeno izgrađen u prostoru i namijenjen kretanju motornih cestovnih vozila.</a:t>
            </a:r>
          </a:p>
          <a:p>
            <a:pPr algn="just"/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Poprečni presjek ceste dobijemo tako da prometnicu presiječemo zamišljenom vertikalnom ravninom okomito na smjer pružanja ceste.</a:t>
            </a:r>
          </a:p>
          <a:p>
            <a:pPr algn="just"/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takvom presjeku će se vidjeti elementi (slojevi) poprečnog presjeka ceste.</a:t>
            </a: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hr-HR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78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2" y="614363"/>
            <a:ext cx="8389937" cy="537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89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900" y="521985"/>
            <a:ext cx="6096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b="1" dirty="0">
                <a:solidFill>
                  <a:srgbClr val="261515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r>
              <a:rPr lang="hr-H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Presjek kroz gornji ustroj </a:t>
            </a:r>
            <a:endParaRPr lang="hr-H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2209800"/>
            <a:ext cx="10218992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46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700" y="118239"/>
            <a:ext cx="11226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Donji nosivi sloj ceste izgrađen od tla kojim prometnica prolazi, uključujući nasip i eventualno sloj za izravnavanje podloge cestovne konstrukcije naziva se </a:t>
            </a: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DONJI USTROJ CESTE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Gornja izravnata površina donjeg ustroja naziva se </a:t>
            </a: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POSTELJICA ili PLANUM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DONJI USTROJ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čine dakle svi elementi prometnice </a:t>
            </a: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ispod posteljice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(usjeci, nasipi, jarci za odvodnju, mostovi, vijadukti, nadvožnjaci, propusti, tuneli itd.)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9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84540"/>
            <a:ext cx="10528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Elementi prometnice </a:t>
            </a:r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iznad posteljice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čine </a:t>
            </a:r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GORNJI USTROJ CESTE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ili </a:t>
            </a:r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KOLNIČKU KONSTRUKCIJU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Kolnička konstrukcija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sastoji se od dva osnovna dijela, gornjeg koji se naziva </a:t>
            </a:r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ZASTOR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i donjeg koji se naziva </a:t>
            </a:r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PODLOGA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ZASTOR KOLNIČKE KONSTRUKCIJE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se obično sastoji od :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8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habajućeg</a:t>
            </a:r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sloja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(gornji sloj koji se troši ili haba uslijed prometa) i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veznog sloja</a:t>
            </a:r>
            <a:r>
              <a:rPr lang="hr-HR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(donji sloj koji veže habajući sloj s podlogom) </a:t>
            </a:r>
          </a:p>
          <a:p>
            <a:pPr marL="34290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Kod suvremenih cesta ova dva sloja izrađuju se od </a:t>
            </a:r>
            <a:r>
              <a:rPr lang="hr-HR" sz="2800" b="1" dirty="0">
                <a:latin typeface="Arial" panose="020B0604020202020204" pitchFamily="34" charset="0"/>
                <a:cs typeface="Arial" panose="020B0604020202020204" pitchFamily="34" charset="0"/>
              </a:rPr>
              <a:t>asfalta ili asfaltnog betona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58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500" y="724238"/>
            <a:ext cx="10642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PODLOGA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KOLNIČKE KONSTRUKCIJE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obično isto sastoji od dva sloja: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gornjeg nosivog sloja</a:t>
            </a:r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r-HR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donjeg nosivog sloja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hr-H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Ova dva sloja podloge izgrađuju od različitih vrsta kamenog materijala (pijeska, šljunka, drobljenog i lomljenog kamena).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9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0800" y="0"/>
            <a:ext cx="8775700" cy="1478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r-HR" sz="3200" b="1" dirty="0">
                <a:solidFill>
                  <a:srgbClr val="261515"/>
                </a:solidFill>
                <a:effectLst/>
                <a:latin typeface="Arial" panose="020B0604020202020204" pitchFamily="34" charset="0"/>
              </a:rPr>
              <a:t>GRADIVA ZA IZRADU GORNJEG USTROJA/ KAMENO GRADIVO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1100" y="2006600"/>
            <a:ext cx="8521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hr-HR" sz="3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Lomljeni kamen</a:t>
            </a:r>
            <a:r>
              <a:rPr lang="hr-HR" sz="32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je krupan kamen neobrađene površine koji obično nastaje miniranjem u kamenolomima. </a:t>
            </a:r>
            <a:endParaRPr lang="hr-H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0" b="14337"/>
          <a:stretch/>
        </p:blipFill>
        <p:spPr>
          <a:xfrm>
            <a:off x="7708900" y="3378200"/>
            <a:ext cx="35433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4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200" y="531336"/>
            <a:ext cx="81407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Drobljeni kamen </a:t>
            </a:r>
            <a:r>
              <a:rPr lang="hr-HR" sz="32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(drobljenac, tučenac) nastaje drobljenjem lomljenog kamena u pogonima koji se nazivaju </a:t>
            </a:r>
            <a:r>
              <a:rPr lang="hr-HR" sz="3200" kern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drobilane</a:t>
            </a:r>
            <a:r>
              <a:rPr lang="hr-HR" sz="3200" kern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Kamen se drobi u zrna koja se na osnovu njihovog promjera svrstavaju u frakcije kamenog agregata. </a:t>
            </a:r>
          </a:p>
          <a:p>
            <a:r>
              <a:rPr lang="hr-HR" sz="3200" dirty="0">
                <a:latin typeface="Arial" panose="020B0604020202020204" pitchFamily="34" charset="0"/>
                <a:cs typeface="Arial" panose="020B0604020202020204" pitchFamily="34" charset="0"/>
              </a:rPr>
              <a:t>Takav materijal se vrlo dobro može zbijati te osigurava visoku nosivost</a:t>
            </a:r>
          </a:p>
        </p:txBody>
      </p:sp>
      <p:pic>
        <p:nvPicPr>
          <p:cNvPr id="5" name="Picture 4" descr="Slikovni rezultat za DROBLJENI KAM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3939321"/>
            <a:ext cx="4030027" cy="2461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5090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</TotalTime>
  <Words>494</Words>
  <Application>Microsoft Office PowerPoint</Application>
  <PresentationFormat>Široki zaslon</PresentationFormat>
  <Paragraphs>45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Symbol</vt:lpstr>
      <vt:lpstr>Times New Roman</vt:lpstr>
      <vt:lpstr>Trebuchet MS</vt:lpstr>
      <vt:lpstr>Wingdings 3</vt:lpstr>
      <vt:lpstr>Facet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Mirjana Crnković</cp:lastModifiedBy>
  <cp:revision>11</cp:revision>
  <dcterms:created xsi:type="dcterms:W3CDTF">2020-03-14T11:09:13Z</dcterms:created>
  <dcterms:modified xsi:type="dcterms:W3CDTF">2022-04-12T21:06:44Z</dcterms:modified>
</cp:coreProperties>
</file>